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nch, Mark S" initials="FMS" lastIdx="4" clrIdx="0">
    <p:extLst>
      <p:ext uri="{19B8F6BF-5375-455C-9EA6-DF929625EA0E}">
        <p15:presenceInfo xmlns:p15="http://schemas.microsoft.com/office/powerpoint/2012/main" userId="S-1-5-21-2109546190-1799621885-1573980499-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82442" autoAdjust="0"/>
  </p:normalViewPr>
  <p:slideViewPr>
    <p:cSldViewPr snapToGrid="0">
      <p:cViewPr varScale="1">
        <p:scale>
          <a:sx n="90" d="100"/>
          <a:sy n="90" d="100"/>
        </p:scale>
        <p:origin x="1254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F4A884-9A63-4C8A-BBCA-E7508322ABF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91F4E0-7663-4152-B8C4-0FCC48D7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9BB4-EDA2-412D-8E98-3B38C941B1C5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7A9E-928F-4C2A-BA7A-CD33AB1FF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  <a:r>
              <a:rPr lang="en-US" baseline="0" dirty="0"/>
              <a:t> prime contractors, two DOE offices, multiple subcontractors</a:t>
            </a:r>
          </a:p>
          <a:p>
            <a:r>
              <a:rPr lang="en-US" baseline="0" dirty="0"/>
              <a:t>Integrating old with new with still in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7A9E-928F-4C2A-BA7A-CD33AB1FF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LEAN Management – 7 RIEs, one project,</a:t>
            </a:r>
            <a:r>
              <a:rPr lang="en-US" baseline="0" dirty="0"/>
              <a:t> 2 JDIs</a:t>
            </a:r>
            <a:endParaRPr lang="en-US" dirty="0"/>
          </a:p>
          <a:p>
            <a:r>
              <a:rPr lang="en-US" dirty="0"/>
              <a:t>Independent review by SRR – 11 opportunities</a:t>
            </a:r>
            <a:r>
              <a:rPr lang="en-US" baseline="0" dirty="0"/>
              <a:t> for improvement</a:t>
            </a:r>
            <a:endParaRPr lang="en-US" dirty="0"/>
          </a:p>
          <a:p>
            <a:r>
              <a:rPr lang="en-US" dirty="0"/>
              <a:t>Updates: focus on interfaces, new information, new process model, improvements</a:t>
            </a:r>
            <a:r>
              <a:rPr lang="en-US" baseline="0" dirty="0"/>
              <a:t> to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7A9E-928F-4C2A-BA7A-CD33AB1FF3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IDF WAC: 2.3</a:t>
            </a:r>
            <a:r>
              <a:rPr lang="en-US" baseline="0" dirty="0"/>
              <a:t> Ci/m3</a:t>
            </a:r>
          </a:p>
          <a:p>
            <a:r>
              <a:rPr lang="en-US" baseline="0" dirty="0"/>
              <a:t>WTP contract: 20 Ci/m3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7A9E-928F-4C2A-BA7A-CD33AB1FF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7A9E-928F-4C2A-BA7A-CD33AB1FF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12192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98592"/>
            <a:ext cx="9144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60" y="1554211"/>
            <a:ext cx="8930080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37" y="187752"/>
            <a:ext cx="1802480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00034" y="5698198"/>
            <a:ext cx="3191933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12192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101" y="2808187"/>
            <a:ext cx="9230899" cy="2190405"/>
          </a:xfrm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6385485"/>
            <a:ext cx="2055527" cy="273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1" y="6345047"/>
            <a:ext cx="2153719" cy="454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2" y="6396707"/>
            <a:ext cx="2205096" cy="3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3600" b="1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3" y="367688"/>
            <a:ext cx="3528644" cy="378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37" y="6316896"/>
            <a:ext cx="2438777" cy="606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6353871"/>
            <a:ext cx="2443235" cy="42284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63413" y="988825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88" y="6316897"/>
            <a:ext cx="1941423" cy="5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951" y="1087395"/>
            <a:ext cx="7163540" cy="508956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7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2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935817" y="41703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889829" y="266698"/>
            <a:ext cx="7895772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113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52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808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3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 Narrow" panose="020B0606020202030204" pitchFamily="34" charset="0"/>
              <a:buChar char="−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5953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52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2159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1909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447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12192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98592"/>
            <a:ext cx="9144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5" y="1575232"/>
            <a:ext cx="7428957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3" y="208773"/>
            <a:ext cx="1488607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00034" y="5698198"/>
            <a:ext cx="3191933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12192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101" y="2808187"/>
            <a:ext cx="9230899" cy="2190405"/>
          </a:xfrm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6385485"/>
            <a:ext cx="1620081" cy="273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03" y="6345047"/>
            <a:ext cx="1737707" cy="454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88" y="6316897"/>
            <a:ext cx="1941423" cy="5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0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8778"/>
            <a:ext cx="5181600" cy="4808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1" y="62753"/>
            <a:ext cx="8247528" cy="96818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4670"/>
            <a:ext cx="10360116" cy="703449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6729"/>
            <a:ext cx="10360116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3" y="62753"/>
            <a:ext cx="8319247" cy="96818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44670"/>
            <a:ext cx="5157787" cy="7034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6729"/>
            <a:ext cx="5157787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44670"/>
            <a:ext cx="5183188" cy="7034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46729"/>
            <a:ext cx="5183188" cy="4342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3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71851"/>
            <a:ext cx="3528644" cy="378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37" y="6365411"/>
            <a:ext cx="2438777" cy="514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6410156"/>
            <a:ext cx="2443235" cy="32958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3413" y="451930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2" y="6396707"/>
            <a:ext cx="2205096" cy="361774"/>
          </a:xfrm>
          <a:prstGeom prst="rect">
            <a:avLst/>
          </a:prstGeom>
        </p:spPr>
      </p:pic>
      <p:sp>
        <p:nvSpPr>
          <p:cNvPr id="14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311794" y="6382730"/>
            <a:ext cx="288020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AD74B9-1AB0-497D-8FCF-9AC3F549F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4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8736" y="111827"/>
            <a:ext cx="8244780" cy="9163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72" y="1218114"/>
            <a:ext cx="11372194" cy="4957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3" y="367688"/>
            <a:ext cx="2689702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34362" y="362053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63413" y="988825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86" y="6345047"/>
            <a:ext cx="1653624" cy="454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6385485"/>
            <a:ext cx="1630591" cy="273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88" y="6316897"/>
            <a:ext cx="1941423" cy="5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dirty="0">
          <a:solidFill>
            <a:srgbClr val="0040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6772" y="365126"/>
            <a:ext cx="8537028" cy="46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65" y="1142452"/>
            <a:ext cx="11280228" cy="500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3" y="367688"/>
            <a:ext cx="2595109" cy="3780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3413" y="6279591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08238" y="37256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63413" y="988825"/>
            <a:ext cx="112776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72" y="6345047"/>
            <a:ext cx="1769238" cy="454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6385485"/>
            <a:ext cx="1767225" cy="273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88" y="6316897"/>
            <a:ext cx="1941423" cy="5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4490690"/>
            <a:ext cx="9144000" cy="11321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dirty="0"/>
              <a:t>Laura Cree*</a:t>
            </a:r>
            <a:r>
              <a:rPr lang="en-US" sz="3800" dirty="0"/>
              <a:t>,</a:t>
            </a:r>
            <a:r>
              <a:rPr lang="en-US" sz="3800" b="1" dirty="0"/>
              <a:t> </a:t>
            </a:r>
            <a:r>
              <a:rPr lang="en-US" sz="3800" dirty="0"/>
              <a:t>Todd Wagnon*, Stuart Arm**</a:t>
            </a:r>
          </a:p>
          <a:p>
            <a:pPr marL="0" indent="0" algn="ctr">
              <a:buNone/>
            </a:pPr>
            <a:r>
              <a:rPr lang="en-US" dirty="0"/>
              <a:t>*</a:t>
            </a:r>
            <a:r>
              <a:rPr lang="en-US" sz="2400" dirty="0"/>
              <a:t>Washington River Protection Solutions</a:t>
            </a:r>
          </a:p>
          <a:p>
            <a:pPr marL="0" indent="0" algn="ctr">
              <a:buNone/>
            </a:pPr>
            <a:r>
              <a:rPr lang="en-US" sz="2400" dirty="0"/>
              <a:t>**Pacific Northwest National Laboratories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/>
              <a:t>March 11,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7101" y="2463130"/>
            <a:ext cx="9230899" cy="2190405"/>
          </a:xfrm>
        </p:spPr>
        <p:txBody>
          <a:bodyPr/>
          <a:lstStyle/>
          <a:p>
            <a:r>
              <a:rPr lang="en-US" cap="small" dirty="0">
                <a:solidFill>
                  <a:schemeClr val="accent1">
                    <a:lumMod val="50000"/>
                  </a:schemeClr>
                </a:solidFill>
              </a:rPr>
              <a:t>Refining the Approach to Process Flowsheet Development and Maturation at Hanford</a:t>
            </a:r>
          </a:p>
        </p:txBody>
      </p:sp>
    </p:spTree>
    <p:extLst>
      <p:ext uri="{BB962C8B-B14F-4D97-AF65-F5344CB8AC3E}">
        <p14:creationId xmlns:p14="http://schemas.microsoft.com/office/powerpoint/2010/main" val="371714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CCD6BE-E651-46A8-A139-06031A9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0"/>
            <a:ext cx="8537028" cy="10139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Integration with Project and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Operations Teams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2FA2FF-D6A0-452C-9F57-FAC189E8B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Process flowsheets can tell us </a:t>
            </a:r>
            <a:r>
              <a:rPr lang="en-US" b="1" dirty="0"/>
              <a:t>how</a:t>
            </a:r>
            <a:r>
              <a:rPr lang="en-US" dirty="0"/>
              <a:t> a process works, but not whether it </a:t>
            </a:r>
            <a:r>
              <a:rPr lang="en-US" b="1" dirty="0"/>
              <a:t>will </a:t>
            </a:r>
            <a:r>
              <a:rPr lang="en-US" dirty="0"/>
              <a:t>work in the field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Flowsheets need to be implementable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Early integration with designers and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DF841-1A1B-48F4-93C2-01DE7552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0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35E3-F09E-44A8-8D68-1EB6AA58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94" y="0"/>
            <a:ext cx="9786796" cy="102304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#4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Selection of DST to Support DFLAW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7F6D-B01B-4404-BA0C-98A0C47C6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2" y="1221969"/>
            <a:ext cx="11237422" cy="908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Unnecessarily complicated transfer 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F802-0B21-4340-B4B6-9020205C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FDE31-7AF3-4051-83D2-C8FFD42EE1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19" y="2130583"/>
            <a:ext cx="8769761" cy="41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35E3-F09E-44A8-8D68-1EB6AA58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-1"/>
            <a:ext cx="8537028" cy="9687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#4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Selection of DST to Support DFLAW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7F6D-B01B-4404-BA0C-98A0C47C6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396" y="1221969"/>
            <a:ext cx="10572404" cy="908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Feasible transfer path will not disrupt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F802-0B21-4340-B4B6-9020205C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8BF11-0257-4DC8-9636-0548DD8E14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24" y="2065828"/>
            <a:ext cx="8838977" cy="41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4C9C-C1A4-4179-AF80-59B0F723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239" y="108641"/>
            <a:ext cx="9361282" cy="8260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Future of the RPP Integrated Flowsheet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375308-6ECA-48AF-BD7D-52E380FF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051011"/>
            <a:ext cx="11471563" cy="50060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Continue to close gaps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Incorporate lessons learned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Examine proposed updates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Continue integration and open communication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900" b="1" dirty="0"/>
              <a:t>We have a mature, robust flowsheet and an </a:t>
            </a:r>
          </a:p>
          <a:p>
            <a:pPr marL="0" indent="0" algn="ctr">
              <a:buNone/>
            </a:pPr>
            <a:r>
              <a:rPr lang="en-US" sz="3900" b="1" dirty="0"/>
              <a:t>integrated, nimble program team.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713C0-051C-4C80-8639-97EB2C76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772" y="162962"/>
            <a:ext cx="8537028" cy="6673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One Hanford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33" y="1159506"/>
            <a:ext cx="6526334" cy="48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6771" y="83127"/>
            <a:ext cx="9153555" cy="8395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Introduction to Process Flowsheets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765" y="1142452"/>
            <a:ext cx="11280228" cy="5114510"/>
          </a:xfrm>
        </p:spPr>
        <p:txBody>
          <a:bodyPr>
            <a:normAutofit/>
          </a:bodyPr>
          <a:lstStyle/>
          <a:p>
            <a:r>
              <a:rPr lang="en-US" dirty="0"/>
              <a:t>Process Flowsheets consist of three main aspects:</a:t>
            </a:r>
          </a:p>
          <a:p>
            <a:pPr marL="914400" lvl="1" indent="-457200">
              <a:buAutoNum type="arabicParenR"/>
            </a:pPr>
            <a:r>
              <a:rPr lang="en-US" dirty="0"/>
              <a:t>Flow diagrams</a:t>
            </a:r>
          </a:p>
          <a:p>
            <a:pPr marL="914400" lvl="1" indent="-457200">
              <a:buAutoNum type="arabicParenR"/>
            </a:pPr>
            <a:endParaRPr lang="en-US" dirty="0"/>
          </a:p>
          <a:p>
            <a:pPr marL="914400" lvl="1" indent="-457200">
              <a:buAutoNum type="arabicParenR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2) Mass and energy balances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Laws of conservation of mass and energy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3) Process control strategies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How is the process controlled?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12275" y="6383338"/>
            <a:ext cx="2879725" cy="365125"/>
          </a:xfrm>
        </p:spPr>
        <p:txBody>
          <a:bodyPr/>
          <a:lstStyle/>
          <a:p>
            <a:fld id="{8DAD74B9-1AB0-497D-8FCF-9AC3F549FC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6554B-60D3-4C8C-888C-5AFB742F0C82}"/>
              </a:ext>
            </a:extLst>
          </p:cNvPr>
          <p:cNvSpPr/>
          <p:nvPr/>
        </p:nvSpPr>
        <p:spPr>
          <a:xfrm>
            <a:off x="3189590" y="2337758"/>
            <a:ext cx="1837113" cy="69874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12148-896D-45CF-B4BB-F1D154091D24}"/>
              </a:ext>
            </a:extLst>
          </p:cNvPr>
          <p:cNvSpPr/>
          <p:nvPr/>
        </p:nvSpPr>
        <p:spPr>
          <a:xfrm>
            <a:off x="6847094" y="2337758"/>
            <a:ext cx="1837113" cy="68946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FA73AB-43F7-4C0D-9A2D-D7772AC3A6CE}"/>
              </a:ext>
            </a:extLst>
          </p:cNvPr>
          <p:cNvCxnSpPr>
            <a:cxnSpLocks/>
          </p:cNvCxnSpPr>
          <p:nvPr/>
        </p:nvCxnSpPr>
        <p:spPr>
          <a:xfrm>
            <a:off x="1886689" y="2467459"/>
            <a:ext cx="130290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60B824-D4BC-47DF-B111-020B79FBA295}"/>
              </a:ext>
            </a:extLst>
          </p:cNvPr>
          <p:cNvSpPr txBox="1"/>
          <p:nvPr/>
        </p:nvSpPr>
        <p:spPr>
          <a:xfrm>
            <a:off x="1886689" y="2005794"/>
            <a:ext cx="125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1a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11149-5B52-411F-8EB9-419FFB307C9E}"/>
              </a:ext>
            </a:extLst>
          </p:cNvPr>
          <p:cNvSpPr txBox="1"/>
          <p:nvPr/>
        </p:nvSpPr>
        <p:spPr>
          <a:xfrm>
            <a:off x="1886689" y="2473217"/>
            <a:ext cx="125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1b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E4C7EE-04C7-4E6F-8261-57DA56F2AA8A}"/>
              </a:ext>
            </a:extLst>
          </p:cNvPr>
          <p:cNvCxnSpPr>
            <a:cxnSpLocks/>
          </p:cNvCxnSpPr>
          <p:nvPr/>
        </p:nvCxnSpPr>
        <p:spPr>
          <a:xfrm>
            <a:off x="1886689" y="2898476"/>
            <a:ext cx="13029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C51766-A990-4749-B35D-C0487024D416}"/>
              </a:ext>
            </a:extLst>
          </p:cNvPr>
          <p:cNvCxnSpPr>
            <a:cxnSpLocks/>
          </p:cNvCxnSpPr>
          <p:nvPr/>
        </p:nvCxnSpPr>
        <p:spPr>
          <a:xfrm>
            <a:off x="5026703" y="2695755"/>
            <a:ext cx="1820391" cy="8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BA4313-07B1-4472-B36F-FEE0D125D038}"/>
              </a:ext>
            </a:extLst>
          </p:cNvPr>
          <p:cNvCxnSpPr>
            <a:cxnSpLocks/>
          </p:cNvCxnSpPr>
          <p:nvPr/>
        </p:nvCxnSpPr>
        <p:spPr>
          <a:xfrm>
            <a:off x="8684207" y="2704049"/>
            <a:ext cx="13719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E3BA7B-DF96-4145-B7E3-544030DE738C}"/>
              </a:ext>
            </a:extLst>
          </p:cNvPr>
          <p:cNvSpPr txBox="1"/>
          <p:nvPr/>
        </p:nvSpPr>
        <p:spPr>
          <a:xfrm>
            <a:off x="8710352" y="2253426"/>
            <a:ext cx="131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8B82B8-414D-4A52-AE8B-9B7F331523F2}"/>
              </a:ext>
            </a:extLst>
          </p:cNvPr>
          <p:cNvSpPr txBox="1"/>
          <p:nvPr/>
        </p:nvSpPr>
        <p:spPr>
          <a:xfrm>
            <a:off x="5033877" y="2253426"/>
            <a:ext cx="181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Interface 1/2</a:t>
            </a:r>
          </a:p>
        </p:txBody>
      </p:sp>
    </p:spTree>
    <p:extLst>
      <p:ext uri="{BB962C8B-B14F-4D97-AF65-F5344CB8AC3E}">
        <p14:creationId xmlns:p14="http://schemas.microsoft.com/office/powerpoint/2010/main" val="25884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7ED9-D595-4F90-81C6-D3B5D294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9251"/>
            <a:ext cx="3154166" cy="17821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Process Flowsheets at Hanford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D7AA6-EB66-4E41-82A0-EAF9FE6E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E4575-09E9-4F51-932C-767AA29DB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3937" y="0"/>
            <a:ext cx="924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85" y="1807920"/>
            <a:ext cx="7824228" cy="44450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FA02D-E7F1-4DAE-8408-16DE72D3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1"/>
            <a:ext cx="8537028" cy="105925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Evolution of the River Protection Project Integrated Flowsheet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CAC3-9407-4235-9C02-ACEFC5BE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58 inter-facility process streams, 21 crossing contractual boundaries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Continuous improvement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Focus on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6A87-D976-4CD0-A108-75080A78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2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4945-4036-4573-AD06-40692105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50" y="101963"/>
            <a:ext cx="7105827" cy="8303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#1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Strontium-90 Concentration Limits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3C5DA7-CEA0-43DA-B5A0-C4A95EC67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3908"/>
            <a:ext cx="5181600" cy="5023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Differing technical basis caused mismatch in assumptions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Multiple contractors, DOE offices involved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Extended institutional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B330-226E-435C-93F8-011AFF0A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50" y="1068904"/>
            <a:ext cx="4617322" cy="5150823"/>
          </a:xfrm>
        </p:spPr>
      </p:pic>
    </p:spTree>
    <p:extLst>
      <p:ext uri="{BB962C8B-B14F-4D97-AF65-F5344CB8AC3E}">
        <p14:creationId xmlns:p14="http://schemas.microsoft.com/office/powerpoint/2010/main" val="117281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A52-B543-4115-B772-028D89C0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249382"/>
            <a:ext cx="8537028" cy="5809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Flowsheet Maturation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FAE1C-B2FD-4EEF-B215-90DC9E4C7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Identify and close gaps in technical basis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Create flowsheet maturation plans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Laboratory work and technical studies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B9B3A-6B66-423E-866D-01C1CFDD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CA232-3006-4592-918C-6E65EE76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3" y="4590347"/>
            <a:ext cx="3313622" cy="1314444"/>
          </a:xfrm>
          <a:prstGeom prst="rect">
            <a:avLst/>
          </a:prstGeom>
        </p:spPr>
      </p:pic>
      <p:pic>
        <p:nvPicPr>
          <p:cNvPr id="1026" name="Picture 2" descr="Image result for pacific northwest national laboratory">
            <a:extLst>
              <a:ext uri="{FF2B5EF4-FFF2-40B4-BE49-F238E27FC236}">
                <a16:creationId xmlns:a16="http://schemas.microsoft.com/office/drawing/2014/main" id="{BFA55BFC-8411-4118-BFBD-3751F9EF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3" y="1636996"/>
            <a:ext cx="4160808" cy="21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30212-461C-43A2-B9B2-0F79E3211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7" y="4794297"/>
            <a:ext cx="6464072" cy="11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4945-4036-4573-AD06-40692105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72427"/>
            <a:ext cx="8537028" cy="9007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#2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Corrosion Control Across an Interface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3C5DA7-CEA0-43DA-B5A0-C4A95EC67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909" y="1153908"/>
            <a:ext cx="6482281" cy="5023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Technical basis for corrosion controls too narrow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Developed testing program to expand the technical basis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New, more robust chemistry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B330-226E-435C-93F8-011AFF0A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77" y="1074908"/>
            <a:ext cx="4643201" cy="5179693"/>
          </a:xfrm>
        </p:spPr>
      </p:pic>
    </p:spTree>
    <p:extLst>
      <p:ext uri="{BB962C8B-B14F-4D97-AF65-F5344CB8AC3E}">
        <p14:creationId xmlns:p14="http://schemas.microsoft.com/office/powerpoint/2010/main" val="320700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A8B5-60A5-44E2-A307-5495BEB9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185" y="81482"/>
            <a:ext cx="8185484" cy="853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Computer Simulations as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Process Flowsheet 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70E1-050A-4DAC-8547-B6F96F69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65" y="1142452"/>
            <a:ext cx="10957035" cy="5006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Simulations and models are powerful tools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Each model has its own benefits and limitations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Subject matter experts, designers and operators</a:t>
            </a:r>
            <a:br>
              <a:rPr lang="en-US" dirty="0"/>
            </a:br>
            <a:r>
              <a:rPr lang="en-US" dirty="0"/>
              <a:t>have different perspectives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8E23-9CDA-4CCB-A26D-039E8D5B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5831"/>
          <a:stretch/>
        </p:blipFill>
        <p:spPr bwMode="auto">
          <a:xfrm>
            <a:off x="8607973" y="1292613"/>
            <a:ext cx="3048000" cy="2542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02" y="3636302"/>
            <a:ext cx="3781097" cy="25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6B0F-2EF6-4EF8-B511-5746834C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72" y="-1"/>
            <a:ext cx="9136930" cy="93250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#3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Repurposing a Double-Shell Tank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3624" r="4301" b="6422"/>
          <a:stretch/>
        </p:blipFill>
        <p:spPr>
          <a:xfrm>
            <a:off x="72598" y="1888233"/>
            <a:ext cx="5880955" cy="360584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7795A-9E59-436E-9E6E-BCA7905F3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553" y="1205345"/>
            <a:ext cx="6123770" cy="4971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Brand new process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Questions about mixing behavior and corrosion chemistry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Fluid mechanical modeling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Laboratory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7CB1-D48C-4691-9F0D-9434043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74B9-1AB0-497D-8FCF-9AC3F549FC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5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PS Hanford Site (16 x 9)- updated WM20 template.pptx [Read-Only]" id="{E35E5B42-F47B-44C4-B1AF-D3CCB85B4282}" vid="{35A66E8C-785B-4B6C-9A6D-196F59B434B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PS Hanford Site (16 x 9)- updated WM20 template.pptx [Read-Only]" id="{E35E5B42-F47B-44C4-B1AF-D3CCB85B4282}" vid="{856CB89F-A861-4F2C-A224-42B6562BEB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WRPS Hanford Site (16 x 9)- updated WM20 template</Template>
  <TotalTime>2802</TotalTime>
  <Words>433</Words>
  <Application>Microsoft Office PowerPoint</Application>
  <PresentationFormat>Widescreen</PresentationFormat>
  <Paragraphs>92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1_Office Theme</vt:lpstr>
      <vt:lpstr>2_Office Theme</vt:lpstr>
      <vt:lpstr>Refining the Approach to Process Flowsheet Development and Maturation at Hanford</vt:lpstr>
      <vt:lpstr>Introduction to Process Flowsheets</vt:lpstr>
      <vt:lpstr>Process Flowsheets at Hanford</vt:lpstr>
      <vt:lpstr>Evolution of the River Protection Project Integrated Flowsheet</vt:lpstr>
      <vt:lpstr>Case Study #1 Strontium-90 Concentration Limits</vt:lpstr>
      <vt:lpstr>Flowsheet Maturation</vt:lpstr>
      <vt:lpstr>Case Study #2  Corrosion Control Across an Interface</vt:lpstr>
      <vt:lpstr>Computer Simulations as  Process Flowsheet Tools</vt:lpstr>
      <vt:lpstr>Case Study #3  Repurposing a Double-Shell Tank</vt:lpstr>
      <vt:lpstr>Integration with Project and  Operations Teams</vt:lpstr>
      <vt:lpstr>Case Study #4 Selection of DST to Support DFLAW</vt:lpstr>
      <vt:lpstr>Case Study #4 Selection of DST to Support DFLAW</vt:lpstr>
      <vt:lpstr>Future of the RPP Integrated Flowsheet</vt:lpstr>
      <vt:lpstr>One Hanford</vt:lpstr>
    </vt:vector>
  </TitlesOfParts>
  <Company>Hanford(MSP ver 2.0)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Refining the Approach to Process Flowsheet Development and Maturation at Hanford</dc:title>
  <dc:creator>Cree, Laura H</dc:creator>
  <cp:lastModifiedBy>Sands, Jennifer L</cp:lastModifiedBy>
  <cp:revision>16</cp:revision>
  <cp:lastPrinted>2019-07-15T15:50:12Z</cp:lastPrinted>
  <dcterms:created xsi:type="dcterms:W3CDTF">2020-02-13T16:18:57Z</dcterms:created>
  <dcterms:modified xsi:type="dcterms:W3CDTF">2021-08-27T17:23:40Z</dcterms:modified>
</cp:coreProperties>
</file>